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5" r:id="rId3"/>
    <p:sldId id="300" r:id="rId4"/>
    <p:sldId id="281" r:id="rId5"/>
    <p:sldId id="288" r:id="rId6"/>
    <p:sldId id="295" r:id="rId7"/>
    <p:sldId id="296" r:id="rId8"/>
    <p:sldId id="287" r:id="rId9"/>
    <p:sldId id="289" r:id="rId10"/>
    <p:sldId id="290" r:id="rId11"/>
    <p:sldId id="291" r:id="rId12"/>
    <p:sldId id="292" r:id="rId13"/>
    <p:sldId id="283" r:id="rId14"/>
    <p:sldId id="282" r:id="rId15"/>
    <p:sldId id="284" r:id="rId16"/>
    <p:sldId id="285" r:id="rId17"/>
    <p:sldId id="286" r:id="rId18"/>
    <p:sldId id="293" r:id="rId19"/>
    <p:sldId id="294" r:id="rId20"/>
    <p:sldId id="299" r:id="rId21"/>
    <p:sldId id="297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9F48EF3F-97AC-4401-AA18-263CFC2A754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FB51035-0D38-4C1D-A8EC-606F1DE222E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EF3F-97AC-4401-AA18-263CFC2A754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51035-0D38-4C1D-A8EC-606F1DE222E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EF3F-97AC-4401-AA18-263CFC2A754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51035-0D38-4C1D-A8EC-606F1DE222E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EF3F-97AC-4401-AA18-263CFC2A754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51035-0D38-4C1D-A8EC-606F1DE222E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9F48EF3F-97AC-4401-AA18-263CFC2A754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FB51035-0D38-4C1D-A8EC-606F1DE222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EF3F-97AC-4401-AA18-263CFC2A754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51035-0D38-4C1D-A8EC-606F1DE222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EF3F-97AC-4401-AA18-263CFC2A754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51035-0D38-4C1D-A8EC-606F1DE222E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EF3F-97AC-4401-AA18-263CFC2A754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51035-0D38-4C1D-A8EC-606F1DE222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EF3F-97AC-4401-AA18-263CFC2A754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51035-0D38-4C1D-A8EC-606F1DE222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EF3F-97AC-4401-AA18-263CFC2A754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51035-0D38-4C1D-A8EC-606F1DE222E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EF3F-97AC-4401-AA18-263CFC2A754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51035-0D38-4C1D-A8EC-606F1DE222E4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B51035-0D38-4C1D-A8EC-606F1DE222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48EF3F-97AC-4401-AA18-263CFC2A754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42" y="2780928"/>
            <a:ext cx="862979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ГОСУДАРСТВЕННАЯ ПРОГРАММА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«КОМПЛЕКСНОЕ </a:t>
            </a:r>
            <a:r>
              <a:rPr lang="ru-RU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РАЗВИТИЕ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СЕЛЬСКИХ ТЕРРИТОРИЙ </a:t>
            </a:r>
            <a:r>
              <a:rPr lang="ru-RU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В НОВОСИБИРСКОЙ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ОБЛАСТИ»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(Благоустройство сельских территорий)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20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24" y="2402212"/>
            <a:ext cx="87854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Доля 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граждан в возрасте до 35 лет,</a:t>
            </a:r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подтвердивших участие в 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реализации, от общего числа  участвующих 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9532" y="4361033"/>
            <a:ext cx="44564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 15% 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От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15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30% 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- 3 балла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Более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30% 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- 5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баллов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1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24" y="2402212"/>
            <a:ext cx="87854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Доля 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выгодоприобретателей от общей численности населенного пункта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9532" y="3933056"/>
            <a:ext cx="44564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 30% 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От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30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60% 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- 3 балла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Более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60% 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- 5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баллов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41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24" y="2431879"/>
            <a:ext cx="87854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Отдаленность населенного пункта от районного центра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540" y="3489254"/>
            <a:ext cx="8316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 25 км 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–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От 25 до 50 км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- 3 балла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Более 50 км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-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5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баллов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43" y="4797152"/>
            <a:ext cx="87854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Наличие мероприятий в реестре наказов избирателей депутатам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797" y="6133507"/>
            <a:ext cx="83164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В наличии – 10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баллов</a:t>
            </a:r>
          </a:p>
        </p:txBody>
      </p:sp>
    </p:spTree>
    <p:extLst>
      <p:ext uri="{BB962C8B-B14F-4D97-AF65-F5344CB8AC3E}">
        <p14:creationId xmlns:p14="http://schemas.microsoft.com/office/powerpoint/2010/main" val="115774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24" y="2431879"/>
            <a:ext cx="87854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Вовлечение граждан в проектирование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049679"/>
            <a:ext cx="903960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Проведена информационная кампания по привлечению граждан в формировании проекта –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Организовано общественное обсуждение проекта 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В протоколе общественных обсуждений описать механизмы согласования выбора направлений для включения в проект  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В обсуждении проекта  приняли участие представители различных бюджетных, религиозных учреждений, активных групп жителей –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К разработки проекта привлечены  архитектурные и ландшафтные дизайнеры, специалисты по благоустройству, представлен разработанный ими эскиз проекта –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По итогам обсуждения составлен и опубликован отчет –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1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24" y="2431879"/>
            <a:ext cx="87854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Соответствие задачам развития населенного пункта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509097"/>
            <a:ext cx="9039602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Показаны и обоснованы изменения, которые произойдут в населенном пункте в течение 3-5 лет в случае реализации проекта –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Благоустраиваемая территория является или будет являться зоной активного пешеходного транзита 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На благоустраиваемой территории находятся здания и (или) зоны, расположенные в точках притяжения населенного пункта 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Благоустраиваемая территория связана или будет связана с местами массового пребывания людей –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Имеется потенциал для размещения объектов предпринимательской и социальной активности –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24" y="2431879"/>
            <a:ext cx="87854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Качество и обоснованность архитектурных и планировочных решений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92053" y="3645024"/>
            <a:ext cx="903960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Решения отражают функции территории в соответствии с  результатами предпроектного исследования –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Решения позволяют использовать территорию более 6 мес. в году 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Решения учитывают  интересы различных социальных и возрастных групп жителей населенного пункта 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Решения соответствуют техн. регламентам, правилам и нормам – 3 балла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Предпочтение отдается качественным, природным, экологическим материалам, энергосберегающим технологиям –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24" y="2431879"/>
            <a:ext cx="87854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Комплексный подход к повышению качества жизни на сельских территориях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24" y="3733421"/>
            <a:ext cx="903960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В населенном пункте реализуются мероприятия гос.программы РФ «Комплексное развитие сельских территорий» – 5 баллов</a:t>
            </a:r>
          </a:p>
          <a:p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В населенном пункте на благоустраиваемой территории или в непосредственной близости от нее реализуются мероприятия в рамках государственных и муниципальных программ в сфере ЖКХ, благоустройства, ремонта дорог, образования, культуры и т.д. показаны механизмы осуществления синхронизации - 5 баллов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 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454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24" y="2431879"/>
            <a:ext cx="87854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Ожидаемый экономический эффект от реализации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626346"/>
            <a:ext cx="9039602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Представлен поэлементный укрупненный расчет затрат на реализацию проекта – 1 балл</a:t>
            </a:r>
          </a:p>
          <a:p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Представлен расчет ежегодных эксплуатационных расходов на содержание предлагаемого к созданию проекта 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27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24" y="2431879"/>
            <a:ext cx="87854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Социально-культурная </a:t>
            </a:r>
            <a:endPara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идентичность </a:t>
            </a:r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24" y="3645024"/>
            <a:ext cx="878544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Проект отражает архитектурные и визуальные традиции населенного пункта –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Идея проекта связана с историей населенного пункта – 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1 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Проект 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реализован на территории, подчеркивающей географическую особенность расположения населенного пункта - 1 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909" y="382702"/>
            <a:ext cx="7111030" cy="62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5337" y="2429321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3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1"/>
            <a:ext cx="8785448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024" y="2941399"/>
            <a:ext cx="882145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создание и обустройство зон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отдыха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организация освещения территории, включая архитектурную подсветку зданий, строений,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сооружений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организация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пешеходных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коммуникаций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создание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и обустройство мест автомобильных и велосипедных парковок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;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ремонтно-восстановительные работы улично-дорожной сети </a:t>
            </a:r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организация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оформления фасадов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, а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также установка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ограждений,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обустройство территории в целях обеспечения беспрепятственного передвижения инвалидов и других маломобильных групп населения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;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организация ливневых стоков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;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обустройство общественных колодцев и водоразборных колонок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;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обустройство площадок накопления твердых коммунальных отходов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;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сохранение и восстановление природных ландшафтов и историко-культурных памятников.</a:t>
            </a: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24" y="2276872"/>
            <a:ext cx="8785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Направления реализации проектов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33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693055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5337" y="2429321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8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24" y="2431879"/>
            <a:ext cx="87854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Сроки предоставления заявочной документации на отбор 2023 года по благоустройству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24" y="4149080"/>
            <a:ext cx="8785448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 20 апреля – предоставить паспорт проекта и результаты общественных обсуждений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 15 августа – предоставить положительное заключение государственной/негосударственной экспертизы проектно-сметной                                 /сметной документации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 31 августа – предоставить в полном объёме заявочную документацию на отбор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85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https://apf.mail.ru/cgi-bin/readmsg?id=16342077691095189158;0;1&amp;exif=1&amp;full=1&amp;x-email=breus.24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apf.mail.ru/cgi-bin/readmsg?id=16342077691095189158;0;1&amp;exif=1&amp;full=1&amp;x-email=breus.24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apf.mail.ru/cgi-bin/readmsg?id=16342077691095189158;0;1&amp;exif=1&amp;full=1&amp;x-email=breus.24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blob:https://web.whatsapp.com/aafeaef6-7278-42b3-b7de-0e4439d13ac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blob:https://web.whatsapp.com/aafeaef6-7278-42b3-b7de-0e4439d13ac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apf.mail.ru/cgi-bin/readmsg?id=16336774840827657566;0;1&amp;exif=1&amp;full=1&amp;x-email=breus.24%40mail.ru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9296" y="3861048"/>
            <a:ext cx="81369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580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8785448" cy="231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22" y="2923203"/>
            <a:ext cx="882145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Комплексность и качество предпроектного исследования территории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Доля финансирования проекта из местного бюджета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Доля финансирования проекта из внебюджетных источников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Доля граждан, юридических лиц, участвующих в проекте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Доля молодежи, участвующей в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проекте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Отдаленность населенного пункта от районного центра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Наличие мероприятий в реестре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наказов избирателей депутатам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Вовлечение граждан в проектирование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Соответствие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задачам развития населенного пункта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Качество и обоснованность архитектурных и планировочных решений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Комплексный подход к повышению качества жизни на сельских территориях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Ожидаемый экономический эффект от реализации проекта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Доля выгодоприобретателей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Социально-культурная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идентичность проекта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420" y="2314985"/>
            <a:ext cx="8785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Критерии отбора проектов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7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24" y="2431879"/>
            <a:ext cx="87854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Комплексность и качество предпроектного исследования территории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8431" y="3645024"/>
            <a:ext cx="8821452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Проведен сбор исходных данных по населенному пункту  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Определены точки притяжения в населенном пункте  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Определены границы участка размещения объектов  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Определена группа пользователей, заинтересованных в развитии территории  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Определены проблемы по благоустройству территории, требующие решения  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Проведен опрос (голосование) жителей с целью определения приоритетных направлений развития территории  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27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24" y="2402212"/>
            <a:ext cx="87854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Доля финансирования проекта из местного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8937" y="3933056"/>
            <a:ext cx="441072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 5%  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От 5 до 15%  - 3 балла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Более 15%  - 5 баллов</a:t>
            </a:r>
          </a:p>
        </p:txBody>
      </p:sp>
    </p:spTree>
    <p:extLst>
      <p:ext uri="{BB962C8B-B14F-4D97-AF65-F5344CB8AC3E}">
        <p14:creationId xmlns:p14="http://schemas.microsoft.com/office/powerpoint/2010/main" val="181170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5337" y="2429321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" y="161256"/>
            <a:ext cx="6597899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72" y="1044154"/>
            <a:ext cx="669588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53"/>
          <a:stretch/>
        </p:blipFill>
        <p:spPr bwMode="auto">
          <a:xfrm>
            <a:off x="-889421" y="3344234"/>
            <a:ext cx="7715766" cy="159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5337" y="2429321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67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24" y="2402212"/>
            <a:ext cx="87854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Доля финансирования проекта из внебюджетных источников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9477" y="3474681"/>
            <a:ext cx="6436541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Средства граждан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 5%  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От 5 до 15%  - 3 балла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Более 15%  - 5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баллов</a:t>
            </a:r>
          </a:p>
          <a:p>
            <a:pPr algn="ctr"/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Средства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юридических лиц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10% 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От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10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30% 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- 3 балла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Более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30% 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- 5 баллов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1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8785448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24" y="2402212"/>
            <a:ext cx="878544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Доля 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граждан, подтвердивших участие в реализации в форме трудового участия, предоставления техники, оборудования, помещений и др.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9532" y="4702741"/>
            <a:ext cx="44564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 15% 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- 1 балл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От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15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до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30% 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- 3 балла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Более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30% 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- 5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баллов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32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653</TotalTime>
  <Words>911</Words>
  <Application>Microsoft Office PowerPoint</Application>
  <PresentationFormat>Экран (4:3)</PresentationFormat>
  <Paragraphs>137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Составная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Бреус</dc:creator>
  <cp:lastModifiedBy>Бреус</cp:lastModifiedBy>
  <cp:revision>54</cp:revision>
  <dcterms:created xsi:type="dcterms:W3CDTF">2021-10-19T03:19:53Z</dcterms:created>
  <dcterms:modified xsi:type="dcterms:W3CDTF">2022-04-12T03:18:13Z</dcterms:modified>
</cp:coreProperties>
</file>